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6" r:id="rId4"/>
    <p:sldId id="259" r:id="rId5"/>
    <p:sldId id="262" r:id="rId6"/>
    <p:sldId id="263"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2B8A7F-9123-4650-BEA9-8A62F48BBBD9}" type="datetimeFigureOut">
              <a:rPr lang="en-US" smtClean="0"/>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152589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2B8A7F-9123-4650-BEA9-8A62F48BBBD9}" type="datetimeFigureOut">
              <a:rPr lang="en-US" smtClean="0"/>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2190434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2B8A7F-9123-4650-BEA9-8A62F48BBBD9}" type="datetimeFigureOut">
              <a:rPr lang="en-US" smtClean="0"/>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4242163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2B8A7F-9123-4650-BEA9-8A62F48BBBD9}" type="datetimeFigureOut">
              <a:rPr lang="en-US" smtClean="0"/>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278327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2B8A7F-9123-4650-BEA9-8A62F48BBBD9}" type="datetimeFigureOut">
              <a:rPr lang="en-US" smtClean="0"/>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3444695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2B8A7F-9123-4650-BEA9-8A62F48BBBD9}" type="datetimeFigureOut">
              <a:rPr lang="en-US" smtClean="0"/>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1769223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2B8A7F-9123-4650-BEA9-8A62F48BBBD9}" type="datetimeFigureOut">
              <a:rPr lang="en-US" smtClean="0"/>
              <a:t>4/16/2022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2107664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2B8A7F-9123-4650-BEA9-8A62F48BBBD9}" type="datetimeFigureOut">
              <a:rPr lang="en-US" smtClean="0"/>
              <a:t>4/16/2022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232483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2B8A7F-9123-4650-BEA9-8A62F48BBBD9}" type="datetimeFigureOut">
              <a:rPr lang="en-US" smtClean="0"/>
              <a:t>4/16/2022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965057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2B8A7F-9123-4650-BEA9-8A62F48BBBD9}" type="datetimeFigureOut">
              <a:rPr lang="en-US" smtClean="0"/>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98905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2B8A7F-9123-4650-BEA9-8A62F48BBBD9}" type="datetimeFigureOut">
              <a:rPr lang="en-US" smtClean="0"/>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1BC892-E2E9-45C7-A3D7-7B24ECC31284}" type="slidenum">
              <a:rPr lang="en-US" smtClean="0"/>
              <a:t>‹#›</a:t>
            </a:fld>
            <a:endParaRPr lang="en-US"/>
          </a:p>
        </p:txBody>
      </p:sp>
    </p:spTree>
    <p:extLst>
      <p:ext uri="{BB962C8B-B14F-4D97-AF65-F5344CB8AC3E}">
        <p14:creationId xmlns:p14="http://schemas.microsoft.com/office/powerpoint/2010/main" val="2839650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2B8A7F-9123-4650-BEA9-8A62F48BBBD9}" type="datetimeFigureOut">
              <a:rPr lang="en-US" smtClean="0"/>
              <a:t>4/16/2022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1BC892-E2E9-45C7-A3D7-7B24ECC31284}" type="slidenum">
              <a:rPr lang="en-US" smtClean="0"/>
              <a:t>‹#›</a:t>
            </a:fld>
            <a:endParaRPr lang="en-US"/>
          </a:p>
        </p:txBody>
      </p:sp>
    </p:spTree>
    <p:extLst>
      <p:ext uri="{BB962C8B-B14F-4D97-AF65-F5344CB8AC3E}">
        <p14:creationId xmlns:p14="http://schemas.microsoft.com/office/powerpoint/2010/main" val="3483789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781" y="472450"/>
            <a:ext cx="8467699" cy="60528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024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1628800"/>
            <a:ext cx="7200799" cy="4093428"/>
          </a:xfrm>
          <a:prstGeom prst="rect">
            <a:avLst/>
          </a:prstGeom>
          <a:noFill/>
        </p:spPr>
        <p:txBody>
          <a:bodyPr wrap="square" rtlCol="0">
            <a:spAutoFit/>
          </a:bodyPr>
          <a:lstStyle/>
          <a:p>
            <a:pPr algn="just"/>
            <a:r>
              <a:rPr lang="en-US" sz="2000" b="1" dirty="0">
                <a:solidFill>
                  <a:schemeClr val="accent5">
                    <a:lumMod val="75000"/>
                  </a:schemeClr>
                </a:solidFill>
                <a:latin typeface="Bell MT" panose="02020503060305020303" pitchFamily="18" charset="0"/>
              </a:rPr>
              <a:t>A bubble tube immersed at a fix depth into the vessel</a:t>
            </a:r>
            <a:r>
              <a:rPr lang="en-US" sz="2000" b="1" dirty="0" smtClean="0">
                <a:solidFill>
                  <a:schemeClr val="accent5">
                    <a:lumMod val="75000"/>
                  </a:schemeClr>
                </a:solidFill>
                <a:latin typeface="Bell MT" panose="02020503060305020303" pitchFamily="18" charset="0"/>
              </a:rPr>
              <a:t>.</a:t>
            </a:r>
          </a:p>
          <a:p>
            <a:pPr algn="just"/>
            <a:endParaRPr lang="en-US" sz="2000" b="1" dirty="0">
              <a:solidFill>
                <a:schemeClr val="accent5">
                  <a:lumMod val="75000"/>
                </a:schemeClr>
              </a:solidFill>
              <a:latin typeface="Bell MT" panose="02020503060305020303" pitchFamily="18" charset="0"/>
            </a:endParaRPr>
          </a:p>
          <a:p>
            <a:pPr algn="just"/>
            <a:r>
              <a:rPr lang="en-US" sz="2000" b="1" dirty="0">
                <a:solidFill>
                  <a:schemeClr val="accent5">
                    <a:lumMod val="75000"/>
                  </a:schemeClr>
                </a:solidFill>
                <a:latin typeface="Bell MT" panose="02020503060305020303" pitchFamily="18" charset="0"/>
              </a:rPr>
              <a:t>The instrument air introduce into bubble pipe, as the pressure builds, bubbles are released from  the end of bubble </a:t>
            </a:r>
            <a:r>
              <a:rPr lang="en-US" sz="2000" b="1" dirty="0" smtClean="0">
                <a:solidFill>
                  <a:schemeClr val="accent5">
                    <a:lumMod val="75000"/>
                  </a:schemeClr>
                </a:solidFill>
                <a:latin typeface="Bell MT" panose="02020503060305020303" pitchFamily="18" charset="0"/>
              </a:rPr>
              <a:t>tube. </a:t>
            </a:r>
          </a:p>
          <a:p>
            <a:pPr algn="just"/>
            <a:endParaRPr lang="en-US" sz="2000" b="1" dirty="0" smtClean="0">
              <a:solidFill>
                <a:schemeClr val="accent5">
                  <a:lumMod val="75000"/>
                </a:schemeClr>
              </a:solidFill>
              <a:latin typeface="Bell MT" panose="02020503060305020303" pitchFamily="18" charset="0"/>
            </a:endParaRPr>
          </a:p>
          <a:p>
            <a:pPr algn="just"/>
            <a:r>
              <a:rPr lang="en-US" sz="2000" b="1" dirty="0" smtClean="0">
                <a:solidFill>
                  <a:schemeClr val="accent5">
                    <a:lumMod val="75000"/>
                  </a:schemeClr>
                </a:solidFill>
                <a:latin typeface="Bell MT" panose="02020503060305020303" pitchFamily="18" charset="0"/>
              </a:rPr>
              <a:t>The </a:t>
            </a:r>
            <a:r>
              <a:rPr lang="en-US" sz="2000" b="1" dirty="0">
                <a:solidFill>
                  <a:schemeClr val="accent5">
                    <a:lumMod val="75000"/>
                  </a:schemeClr>
                </a:solidFill>
                <a:latin typeface="Bell MT" panose="02020503060305020303" pitchFamily="18" charset="0"/>
              </a:rPr>
              <a:t>back pressure of the introduced air is a function of the liquid level or head in the vessel, changes in the liquid level cause the air pressure in the bubble tube to vary</a:t>
            </a:r>
            <a:r>
              <a:rPr lang="en-US" sz="2000" b="1" dirty="0" smtClean="0">
                <a:solidFill>
                  <a:schemeClr val="accent5">
                    <a:lumMod val="75000"/>
                  </a:schemeClr>
                </a:solidFill>
                <a:latin typeface="Bell MT" panose="02020503060305020303" pitchFamily="18" charset="0"/>
              </a:rPr>
              <a:t>.</a:t>
            </a:r>
          </a:p>
          <a:p>
            <a:pPr algn="just"/>
            <a:endParaRPr lang="en-US" sz="2000" b="1" dirty="0">
              <a:solidFill>
                <a:schemeClr val="accent5">
                  <a:lumMod val="75000"/>
                </a:schemeClr>
              </a:solidFill>
              <a:latin typeface="Bell MT" panose="02020503060305020303" pitchFamily="18" charset="0"/>
            </a:endParaRPr>
          </a:p>
          <a:p>
            <a:pPr algn="just"/>
            <a:r>
              <a:rPr lang="en-US" sz="2000" b="1" dirty="0">
                <a:solidFill>
                  <a:schemeClr val="accent5">
                    <a:lumMod val="75000"/>
                  </a:schemeClr>
                </a:solidFill>
                <a:latin typeface="Bell MT" panose="02020503060305020303" pitchFamily="18" charset="0"/>
              </a:rPr>
              <a:t>The pressure transmitter takes the back pressure and converts it to an analog signal that is sent to the control room. The board operator will then be able to monitor the exact level in the vessel.</a:t>
            </a:r>
          </a:p>
        </p:txBody>
      </p:sp>
      <p:sp>
        <p:nvSpPr>
          <p:cNvPr id="3" name="TextBox 2"/>
          <p:cNvSpPr txBox="1"/>
          <p:nvPr/>
        </p:nvSpPr>
        <p:spPr>
          <a:xfrm>
            <a:off x="2255311" y="548680"/>
            <a:ext cx="4620945" cy="954107"/>
          </a:xfrm>
          <a:prstGeom prst="rect">
            <a:avLst/>
          </a:prstGeom>
          <a:noFill/>
        </p:spPr>
        <p:txBody>
          <a:bodyPr wrap="none" rtlCol="0">
            <a:spAutoFit/>
          </a:bodyPr>
          <a:lstStyle/>
          <a:p>
            <a:r>
              <a:rPr lang="en-US" sz="2800" dirty="0" smtClean="0">
                <a:solidFill>
                  <a:schemeClr val="accent5">
                    <a:lumMod val="75000"/>
                  </a:schemeClr>
                </a:solidFill>
                <a:latin typeface="Arial Rounded MT Bold" panose="020F0704030504030204" pitchFamily="34" charset="0"/>
              </a:rPr>
              <a:t>Bubble Level Transmitter </a:t>
            </a:r>
          </a:p>
          <a:p>
            <a:r>
              <a:rPr lang="en-US" sz="2800" dirty="0" smtClean="0">
                <a:solidFill>
                  <a:schemeClr val="accent5">
                    <a:lumMod val="75000"/>
                  </a:schemeClr>
                </a:solidFill>
                <a:latin typeface="Arial Rounded MT Bold" panose="020F0704030504030204" pitchFamily="34" charset="0"/>
              </a:rPr>
              <a:t>     Principle Operation</a:t>
            </a:r>
            <a:endParaRPr lang="en-US" sz="2800" dirty="0">
              <a:solidFill>
                <a:schemeClr val="accent5">
                  <a:lumMod val="75000"/>
                </a:schemeClr>
              </a:solidFill>
              <a:latin typeface="Arial Rounded MT Bold" panose="020F0704030504030204" pitchFamily="34" charset="0"/>
            </a:endParaRPr>
          </a:p>
        </p:txBody>
      </p:sp>
    </p:spTree>
    <p:extLst>
      <p:ext uri="{BB962C8B-B14F-4D97-AF65-F5344CB8AC3E}">
        <p14:creationId xmlns:p14="http://schemas.microsoft.com/office/powerpoint/2010/main" val="2155996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55776" y="2780928"/>
            <a:ext cx="3960440" cy="2304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Delay 6"/>
          <p:cNvSpPr/>
          <p:nvPr/>
        </p:nvSpPr>
        <p:spPr>
          <a:xfrm>
            <a:off x="6516216" y="2780928"/>
            <a:ext cx="576064" cy="2304256"/>
          </a:xfrm>
          <a:prstGeom prst="flowChartDelay">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Delay 7"/>
          <p:cNvSpPr/>
          <p:nvPr/>
        </p:nvSpPr>
        <p:spPr>
          <a:xfrm rot="10800000">
            <a:off x="1979712" y="2780928"/>
            <a:ext cx="576064" cy="2304256"/>
          </a:xfrm>
          <a:prstGeom prst="flowChartDelay">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Manual Operation 8"/>
          <p:cNvSpPr/>
          <p:nvPr/>
        </p:nvSpPr>
        <p:spPr>
          <a:xfrm>
            <a:off x="2771800" y="5085184"/>
            <a:ext cx="720080" cy="864096"/>
          </a:xfrm>
          <a:prstGeom prst="flowChartManualOperat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Manual Operation 9"/>
          <p:cNvSpPr/>
          <p:nvPr/>
        </p:nvSpPr>
        <p:spPr>
          <a:xfrm>
            <a:off x="5580112" y="5085184"/>
            <a:ext cx="720080" cy="864096"/>
          </a:xfrm>
          <a:prstGeom prst="flowChartManualOperat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Summing Junction 10"/>
          <p:cNvSpPr/>
          <p:nvPr/>
        </p:nvSpPr>
        <p:spPr>
          <a:xfrm>
            <a:off x="1115615" y="3861048"/>
            <a:ext cx="432049" cy="432048"/>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Or 11"/>
          <p:cNvSpPr/>
          <p:nvPr/>
        </p:nvSpPr>
        <p:spPr>
          <a:xfrm>
            <a:off x="2915816" y="3212976"/>
            <a:ext cx="288032" cy="288032"/>
          </a:xfrm>
          <a:prstGeom prst="flowChar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Or 12"/>
          <p:cNvSpPr/>
          <p:nvPr/>
        </p:nvSpPr>
        <p:spPr>
          <a:xfrm>
            <a:off x="2915816" y="4581128"/>
            <a:ext cx="288032" cy="288032"/>
          </a:xfrm>
          <a:prstGeom prst="flowChar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115615" y="4293096"/>
            <a:ext cx="432049"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a:stCxn id="14" idx="0"/>
            <a:endCxn id="14" idx="2"/>
          </p:cNvCxnSpPr>
          <p:nvPr/>
        </p:nvCxnSpPr>
        <p:spPr>
          <a:xfrm>
            <a:off x="1331640" y="4293096"/>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4" idx="0"/>
            <a:endCxn id="14" idx="2"/>
          </p:cNvCxnSpPr>
          <p:nvPr/>
        </p:nvCxnSpPr>
        <p:spPr>
          <a:xfrm>
            <a:off x="1331640" y="4293096"/>
            <a:ext cx="0" cy="28803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9" name="Freeform 18"/>
          <p:cNvSpPr/>
          <p:nvPr/>
        </p:nvSpPr>
        <p:spPr>
          <a:xfrm>
            <a:off x="899592" y="4437672"/>
            <a:ext cx="2037283" cy="525683"/>
          </a:xfrm>
          <a:custGeom>
            <a:avLst/>
            <a:gdLst>
              <a:gd name="connsiteX0" fmla="*/ 237666 w 2037283"/>
              <a:gd name="connsiteY0" fmla="*/ 10117 h 525683"/>
              <a:gd name="connsiteX1" fmla="*/ 189028 w 2037283"/>
              <a:gd name="connsiteY1" fmla="*/ 389 h 525683"/>
              <a:gd name="connsiteX2" fmla="*/ 169573 w 2037283"/>
              <a:gd name="connsiteY2" fmla="*/ 19845 h 525683"/>
              <a:gd name="connsiteX3" fmla="*/ 101479 w 2037283"/>
              <a:gd name="connsiteY3" fmla="*/ 39300 h 525683"/>
              <a:gd name="connsiteX4" fmla="*/ 13930 w 2037283"/>
              <a:gd name="connsiteY4" fmla="*/ 107394 h 525683"/>
              <a:gd name="connsiteX5" fmla="*/ 13930 w 2037283"/>
              <a:gd name="connsiteY5" fmla="*/ 233853 h 525683"/>
              <a:gd name="connsiteX6" fmla="*/ 33385 w 2037283"/>
              <a:gd name="connsiteY6" fmla="*/ 253309 h 525683"/>
              <a:gd name="connsiteX7" fmla="*/ 52841 w 2037283"/>
              <a:gd name="connsiteY7" fmla="*/ 282492 h 525683"/>
              <a:gd name="connsiteX8" fmla="*/ 72296 w 2037283"/>
              <a:gd name="connsiteY8" fmla="*/ 321402 h 525683"/>
              <a:gd name="connsiteX9" fmla="*/ 111207 w 2037283"/>
              <a:gd name="connsiteY9" fmla="*/ 370041 h 525683"/>
              <a:gd name="connsiteX10" fmla="*/ 120934 w 2037283"/>
              <a:gd name="connsiteY10" fmla="*/ 399223 h 525683"/>
              <a:gd name="connsiteX11" fmla="*/ 198756 w 2037283"/>
              <a:gd name="connsiteY11" fmla="*/ 457589 h 525683"/>
              <a:gd name="connsiteX12" fmla="*/ 247394 w 2037283"/>
              <a:gd name="connsiteY12" fmla="*/ 496500 h 525683"/>
              <a:gd name="connsiteX13" fmla="*/ 305760 w 2037283"/>
              <a:gd name="connsiteY13" fmla="*/ 515955 h 525683"/>
              <a:gd name="connsiteX14" fmla="*/ 334943 w 2037283"/>
              <a:gd name="connsiteY14" fmla="*/ 525683 h 525683"/>
              <a:gd name="connsiteX15" fmla="*/ 772688 w 2037283"/>
              <a:gd name="connsiteY15" fmla="*/ 515955 h 525683"/>
              <a:gd name="connsiteX16" fmla="*/ 801870 w 2037283"/>
              <a:gd name="connsiteY16" fmla="*/ 506228 h 525683"/>
              <a:gd name="connsiteX17" fmla="*/ 860236 w 2037283"/>
              <a:gd name="connsiteY17" fmla="*/ 496500 h 525683"/>
              <a:gd name="connsiteX18" fmla="*/ 889419 w 2037283"/>
              <a:gd name="connsiteY18" fmla="*/ 486772 h 525683"/>
              <a:gd name="connsiteX19" fmla="*/ 938058 w 2037283"/>
              <a:gd name="connsiteY19" fmla="*/ 477045 h 525683"/>
              <a:gd name="connsiteX20" fmla="*/ 1025607 w 2037283"/>
              <a:gd name="connsiteY20" fmla="*/ 447862 h 525683"/>
              <a:gd name="connsiteX21" fmla="*/ 1054790 w 2037283"/>
              <a:gd name="connsiteY21" fmla="*/ 438134 h 525683"/>
              <a:gd name="connsiteX22" fmla="*/ 1083973 w 2037283"/>
              <a:gd name="connsiteY22" fmla="*/ 399223 h 525683"/>
              <a:gd name="connsiteX23" fmla="*/ 1113156 w 2037283"/>
              <a:gd name="connsiteY23" fmla="*/ 389496 h 525683"/>
              <a:gd name="connsiteX24" fmla="*/ 1142339 w 2037283"/>
              <a:gd name="connsiteY24" fmla="*/ 370041 h 525683"/>
              <a:gd name="connsiteX25" fmla="*/ 1268798 w 2037283"/>
              <a:gd name="connsiteY25" fmla="*/ 350585 h 525683"/>
              <a:gd name="connsiteX26" fmla="*/ 1638449 w 2037283"/>
              <a:gd name="connsiteY26" fmla="*/ 331130 h 525683"/>
              <a:gd name="connsiteX27" fmla="*/ 1667632 w 2037283"/>
              <a:gd name="connsiteY27" fmla="*/ 311675 h 525683"/>
              <a:gd name="connsiteX28" fmla="*/ 1774636 w 2037283"/>
              <a:gd name="connsiteY28" fmla="*/ 301947 h 525683"/>
              <a:gd name="connsiteX29" fmla="*/ 2037283 w 2037283"/>
              <a:gd name="connsiteY29" fmla="*/ 311675 h 525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037283" h="525683">
                <a:moveTo>
                  <a:pt x="237666" y="10117"/>
                </a:moveTo>
                <a:cubicBezTo>
                  <a:pt x="221453" y="6874"/>
                  <a:pt x="205396" y="-1949"/>
                  <a:pt x="189028" y="389"/>
                </a:cubicBezTo>
                <a:cubicBezTo>
                  <a:pt x="179949" y="1686"/>
                  <a:pt x="177776" y="15743"/>
                  <a:pt x="169573" y="19845"/>
                </a:cubicBezTo>
                <a:cubicBezTo>
                  <a:pt x="119177" y="45043"/>
                  <a:pt x="144524" y="15386"/>
                  <a:pt x="101479" y="39300"/>
                </a:cubicBezTo>
                <a:cubicBezTo>
                  <a:pt x="49120" y="68389"/>
                  <a:pt x="49378" y="71946"/>
                  <a:pt x="13930" y="107394"/>
                </a:cubicBezTo>
                <a:cubicBezTo>
                  <a:pt x="-3204" y="158796"/>
                  <a:pt x="-6031" y="154010"/>
                  <a:pt x="13930" y="233853"/>
                </a:cubicBezTo>
                <a:cubicBezTo>
                  <a:pt x="16154" y="242751"/>
                  <a:pt x="27656" y="246147"/>
                  <a:pt x="33385" y="253309"/>
                </a:cubicBezTo>
                <a:cubicBezTo>
                  <a:pt x="40688" y="262438"/>
                  <a:pt x="47040" y="272341"/>
                  <a:pt x="52841" y="282492"/>
                </a:cubicBezTo>
                <a:cubicBezTo>
                  <a:pt x="60036" y="295082"/>
                  <a:pt x="65102" y="308812"/>
                  <a:pt x="72296" y="321402"/>
                </a:cubicBezTo>
                <a:cubicBezTo>
                  <a:pt x="88658" y="350036"/>
                  <a:pt x="89901" y="348735"/>
                  <a:pt x="111207" y="370041"/>
                </a:cubicBezTo>
                <a:cubicBezTo>
                  <a:pt x="114449" y="379768"/>
                  <a:pt x="115659" y="390431"/>
                  <a:pt x="120934" y="399223"/>
                </a:cubicBezTo>
                <a:cubicBezTo>
                  <a:pt x="133879" y="420797"/>
                  <a:pt x="191510" y="450343"/>
                  <a:pt x="198756" y="457589"/>
                </a:cubicBezTo>
                <a:cubicBezTo>
                  <a:pt x="214927" y="473761"/>
                  <a:pt x="225304" y="486682"/>
                  <a:pt x="247394" y="496500"/>
                </a:cubicBezTo>
                <a:cubicBezTo>
                  <a:pt x="266134" y="504829"/>
                  <a:pt x="286305" y="509470"/>
                  <a:pt x="305760" y="515955"/>
                </a:cubicBezTo>
                <a:lnTo>
                  <a:pt x="334943" y="525683"/>
                </a:lnTo>
                <a:lnTo>
                  <a:pt x="772688" y="515955"/>
                </a:lnTo>
                <a:cubicBezTo>
                  <a:pt x="782933" y="515528"/>
                  <a:pt x="791861" y="508452"/>
                  <a:pt x="801870" y="506228"/>
                </a:cubicBezTo>
                <a:cubicBezTo>
                  <a:pt x="821124" y="501949"/>
                  <a:pt x="840982" y="500779"/>
                  <a:pt x="860236" y="496500"/>
                </a:cubicBezTo>
                <a:cubicBezTo>
                  <a:pt x="870246" y="494276"/>
                  <a:pt x="879471" y="489259"/>
                  <a:pt x="889419" y="486772"/>
                </a:cubicBezTo>
                <a:cubicBezTo>
                  <a:pt x="905459" y="482762"/>
                  <a:pt x="922160" y="481587"/>
                  <a:pt x="938058" y="477045"/>
                </a:cubicBezTo>
                <a:cubicBezTo>
                  <a:pt x="967636" y="468594"/>
                  <a:pt x="996424" y="457590"/>
                  <a:pt x="1025607" y="447862"/>
                </a:cubicBezTo>
                <a:lnTo>
                  <a:pt x="1054790" y="438134"/>
                </a:lnTo>
                <a:cubicBezTo>
                  <a:pt x="1064518" y="425164"/>
                  <a:pt x="1071518" y="409602"/>
                  <a:pt x="1083973" y="399223"/>
                </a:cubicBezTo>
                <a:cubicBezTo>
                  <a:pt x="1091850" y="392659"/>
                  <a:pt x="1103985" y="394082"/>
                  <a:pt x="1113156" y="389496"/>
                </a:cubicBezTo>
                <a:cubicBezTo>
                  <a:pt x="1123613" y="384268"/>
                  <a:pt x="1131593" y="374646"/>
                  <a:pt x="1142339" y="370041"/>
                </a:cubicBezTo>
                <a:cubicBezTo>
                  <a:pt x="1172193" y="357246"/>
                  <a:pt x="1250415" y="352883"/>
                  <a:pt x="1268798" y="350585"/>
                </a:cubicBezTo>
                <a:cubicBezTo>
                  <a:pt x="1468721" y="325595"/>
                  <a:pt x="1172438" y="346163"/>
                  <a:pt x="1638449" y="331130"/>
                </a:cubicBezTo>
                <a:cubicBezTo>
                  <a:pt x="1648177" y="324645"/>
                  <a:pt x="1656200" y="314125"/>
                  <a:pt x="1667632" y="311675"/>
                </a:cubicBezTo>
                <a:cubicBezTo>
                  <a:pt x="1702652" y="304171"/>
                  <a:pt x="1738821" y="301947"/>
                  <a:pt x="1774636" y="301947"/>
                </a:cubicBezTo>
                <a:cubicBezTo>
                  <a:pt x="1862245" y="301947"/>
                  <a:pt x="1949674" y="311675"/>
                  <a:pt x="2037283" y="311675"/>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1525460" y="3358291"/>
            <a:ext cx="1381328" cy="1094581"/>
          </a:xfrm>
          <a:custGeom>
            <a:avLst/>
            <a:gdLst>
              <a:gd name="connsiteX0" fmla="*/ 1381328 w 1381328"/>
              <a:gd name="connsiteY0" fmla="*/ 0 h 1094581"/>
              <a:gd name="connsiteX1" fmla="*/ 1332690 w 1381328"/>
              <a:gd name="connsiteY1" fmla="*/ 38911 h 1094581"/>
              <a:gd name="connsiteX2" fmla="*/ 1264596 w 1381328"/>
              <a:gd name="connsiteY2" fmla="*/ 68094 h 1094581"/>
              <a:gd name="connsiteX3" fmla="*/ 1235413 w 1381328"/>
              <a:gd name="connsiteY3" fmla="*/ 107004 h 1094581"/>
              <a:gd name="connsiteX4" fmla="*/ 1215958 w 1381328"/>
              <a:gd name="connsiteY4" fmla="*/ 165370 h 1094581"/>
              <a:gd name="connsiteX5" fmla="*/ 1196502 w 1381328"/>
              <a:gd name="connsiteY5" fmla="*/ 243192 h 1094581"/>
              <a:gd name="connsiteX6" fmla="*/ 1186775 w 1381328"/>
              <a:gd name="connsiteY6" fmla="*/ 311285 h 1094581"/>
              <a:gd name="connsiteX7" fmla="*/ 1177047 w 1381328"/>
              <a:gd name="connsiteY7" fmla="*/ 408562 h 1094581"/>
              <a:gd name="connsiteX8" fmla="*/ 1138136 w 1381328"/>
              <a:gd name="connsiteY8" fmla="*/ 466928 h 1094581"/>
              <a:gd name="connsiteX9" fmla="*/ 1108953 w 1381328"/>
              <a:gd name="connsiteY9" fmla="*/ 515566 h 1094581"/>
              <a:gd name="connsiteX10" fmla="*/ 1070043 w 1381328"/>
              <a:gd name="connsiteY10" fmla="*/ 583660 h 1094581"/>
              <a:gd name="connsiteX11" fmla="*/ 1021405 w 1381328"/>
              <a:gd name="connsiteY11" fmla="*/ 671209 h 1094581"/>
              <a:gd name="connsiteX12" fmla="*/ 992222 w 1381328"/>
              <a:gd name="connsiteY12" fmla="*/ 700392 h 1094581"/>
              <a:gd name="connsiteX13" fmla="*/ 943583 w 1381328"/>
              <a:gd name="connsiteY13" fmla="*/ 758758 h 1094581"/>
              <a:gd name="connsiteX14" fmla="*/ 914400 w 1381328"/>
              <a:gd name="connsiteY14" fmla="*/ 768485 h 1094581"/>
              <a:gd name="connsiteX15" fmla="*/ 885217 w 1381328"/>
              <a:gd name="connsiteY15" fmla="*/ 807396 h 1094581"/>
              <a:gd name="connsiteX16" fmla="*/ 865762 w 1381328"/>
              <a:gd name="connsiteY16" fmla="*/ 836579 h 1094581"/>
              <a:gd name="connsiteX17" fmla="*/ 836579 w 1381328"/>
              <a:gd name="connsiteY17" fmla="*/ 856034 h 1094581"/>
              <a:gd name="connsiteX18" fmla="*/ 787941 w 1381328"/>
              <a:gd name="connsiteY18" fmla="*/ 894945 h 1094581"/>
              <a:gd name="connsiteX19" fmla="*/ 758758 w 1381328"/>
              <a:gd name="connsiteY19" fmla="*/ 914400 h 1094581"/>
              <a:gd name="connsiteX20" fmla="*/ 739302 w 1381328"/>
              <a:gd name="connsiteY20" fmla="*/ 933856 h 1094581"/>
              <a:gd name="connsiteX21" fmla="*/ 690664 w 1381328"/>
              <a:gd name="connsiteY21" fmla="*/ 943583 h 1094581"/>
              <a:gd name="connsiteX22" fmla="*/ 671209 w 1381328"/>
              <a:gd name="connsiteY22" fmla="*/ 963039 h 1094581"/>
              <a:gd name="connsiteX23" fmla="*/ 612843 w 1381328"/>
              <a:gd name="connsiteY23" fmla="*/ 982494 h 1094581"/>
              <a:gd name="connsiteX24" fmla="*/ 515566 w 1381328"/>
              <a:gd name="connsiteY24" fmla="*/ 1001949 h 1094581"/>
              <a:gd name="connsiteX25" fmla="*/ 428017 w 1381328"/>
              <a:gd name="connsiteY25" fmla="*/ 1040860 h 1094581"/>
              <a:gd name="connsiteX26" fmla="*/ 350196 w 1381328"/>
              <a:gd name="connsiteY26" fmla="*/ 1070043 h 1094581"/>
              <a:gd name="connsiteX27" fmla="*/ 184826 w 1381328"/>
              <a:gd name="connsiteY27" fmla="*/ 1079770 h 1094581"/>
              <a:gd name="connsiteX28" fmla="*/ 0 w 1381328"/>
              <a:gd name="connsiteY28" fmla="*/ 1089498 h 1094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381328" h="1094581">
                <a:moveTo>
                  <a:pt x="1381328" y="0"/>
                </a:moveTo>
                <a:cubicBezTo>
                  <a:pt x="1365115" y="12970"/>
                  <a:pt x="1350840" y="28828"/>
                  <a:pt x="1332690" y="38911"/>
                </a:cubicBezTo>
                <a:cubicBezTo>
                  <a:pt x="1282458" y="66818"/>
                  <a:pt x="1304885" y="27806"/>
                  <a:pt x="1264596" y="68094"/>
                </a:cubicBezTo>
                <a:cubicBezTo>
                  <a:pt x="1253132" y="79558"/>
                  <a:pt x="1245141" y="94034"/>
                  <a:pt x="1235413" y="107004"/>
                </a:cubicBezTo>
                <a:cubicBezTo>
                  <a:pt x="1228928" y="126459"/>
                  <a:pt x="1219980" y="145261"/>
                  <a:pt x="1215958" y="165370"/>
                </a:cubicBezTo>
                <a:cubicBezTo>
                  <a:pt x="1204219" y="224064"/>
                  <a:pt x="1211459" y="198323"/>
                  <a:pt x="1196502" y="243192"/>
                </a:cubicBezTo>
                <a:cubicBezTo>
                  <a:pt x="1193260" y="265890"/>
                  <a:pt x="1189454" y="288514"/>
                  <a:pt x="1186775" y="311285"/>
                </a:cubicBezTo>
                <a:cubicBezTo>
                  <a:pt x="1182968" y="343649"/>
                  <a:pt x="1186767" y="377458"/>
                  <a:pt x="1177047" y="408562"/>
                </a:cubicBezTo>
                <a:cubicBezTo>
                  <a:pt x="1170073" y="430880"/>
                  <a:pt x="1138136" y="466928"/>
                  <a:pt x="1138136" y="466928"/>
                </a:cubicBezTo>
                <a:cubicBezTo>
                  <a:pt x="1107597" y="558552"/>
                  <a:pt x="1151681" y="440793"/>
                  <a:pt x="1108953" y="515566"/>
                </a:cubicBezTo>
                <a:cubicBezTo>
                  <a:pt x="1063226" y="595586"/>
                  <a:pt x="1113855" y="539846"/>
                  <a:pt x="1070043" y="583660"/>
                </a:cubicBezTo>
                <a:cubicBezTo>
                  <a:pt x="1057811" y="620356"/>
                  <a:pt x="1054852" y="637762"/>
                  <a:pt x="1021405" y="671209"/>
                </a:cubicBezTo>
                <a:cubicBezTo>
                  <a:pt x="1011677" y="680937"/>
                  <a:pt x="1001029" y="689824"/>
                  <a:pt x="992222" y="700392"/>
                </a:cubicBezTo>
                <a:cubicBezTo>
                  <a:pt x="969792" y="727307"/>
                  <a:pt x="975552" y="737445"/>
                  <a:pt x="943583" y="758758"/>
                </a:cubicBezTo>
                <a:cubicBezTo>
                  <a:pt x="935051" y="764446"/>
                  <a:pt x="924128" y="765243"/>
                  <a:pt x="914400" y="768485"/>
                </a:cubicBezTo>
                <a:cubicBezTo>
                  <a:pt x="904672" y="781455"/>
                  <a:pt x="894640" y="794203"/>
                  <a:pt x="885217" y="807396"/>
                </a:cubicBezTo>
                <a:cubicBezTo>
                  <a:pt x="878422" y="816910"/>
                  <a:pt x="874029" y="828312"/>
                  <a:pt x="865762" y="836579"/>
                </a:cubicBezTo>
                <a:cubicBezTo>
                  <a:pt x="857495" y="844846"/>
                  <a:pt x="846307" y="849549"/>
                  <a:pt x="836579" y="856034"/>
                </a:cubicBezTo>
                <a:cubicBezTo>
                  <a:pt x="803784" y="905228"/>
                  <a:pt x="834927" y="871452"/>
                  <a:pt x="787941" y="894945"/>
                </a:cubicBezTo>
                <a:cubicBezTo>
                  <a:pt x="777484" y="900173"/>
                  <a:pt x="767887" y="907097"/>
                  <a:pt x="758758" y="914400"/>
                </a:cubicBezTo>
                <a:cubicBezTo>
                  <a:pt x="751596" y="920129"/>
                  <a:pt x="747732" y="930243"/>
                  <a:pt x="739302" y="933856"/>
                </a:cubicBezTo>
                <a:cubicBezTo>
                  <a:pt x="724105" y="940369"/>
                  <a:pt x="706877" y="940341"/>
                  <a:pt x="690664" y="943583"/>
                </a:cubicBezTo>
                <a:cubicBezTo>
                  <a:pt x="684179" y="950068"/>
                  <a:pt x="679412" y="958937"/>
                  <a:pt x="671209" y="963039"/>
                </a:cubicBezTo>
                <a:cubicBezTo>
                  <a:pt x="652866" y="972210"/>
                  <a:pt x="632298" y="976009"/>
                  <a:pt x="612843" y="982494"/>
                </a:cubicBezTo>
                <a:cubicBezTo>
                  <a:pt x="561905" y="999473"/>
                  <a:pt x="593818" y="990771"/>
                  <a:pt x="515566" y="1001949"/>
                </a:cubicBezTo>
                <a:cubicBezTo>
                  <a:pt x="419781" y="1049841"/>
                  <a:pt x="539800" y="991178"/>
                  <a:pt x="428017" y="1040860"/>
                </a:cubicBezTo>
                <a:cubicBezTo>
                  <a:pt x="394524" y="1055746"/>
                  <a:pt x="387155" y="1066523"/>
                  <a:pt x="350196" y="1070043"/>
                </a:cubicBezTo>
                <a:cubicBezTo>
                  <a:pt x="295226" y="1075278"/>
                  <a:pt x="239949" y="1076528"/>
                  <a:pt x="184826" y="1079770"/>
                </a:cubicBezTo>
                <a:cubicBezTo>
                  <a:pt x="106425" y="1105905"/>
                  <a:pt x="165897" y="1089498"/>
                  <a:pt x="0" y="1089498"/>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884784" y="3419708"/>
            <a:ext cx="845809" cy="369332"/>
          </a:xfrm>
          <a:prstGeom prst="rect">
            <a:avLst/>
          </a:prstGeom>
          <a:noFill/>
        </p:spPr>
        <p:txBody>
          <a:bodyPr wrap="none" rtlCol="0">
            <a:spAutoFit/>
          </a:bodyPr>
          <a:lstStyle/>
          <a:p>
            <a:r>
              <a:rPr lang="en-US" dirty="0" smtClean="0"/>
              <a:t>LT5003</a:t>
            </a:r>
            <a:endParaRPr lang="en-US" dirty="0"/>
          </a:p>
        </p:txBody>
      </p:sp>
      <p:sp>
        <p:nvSpPr>
          <p:cNvPr id="23" name="Rectangle 22"/>
          <p:cNvSpPr/>
          <p:nvPr/>
        </p:nvSpPr>
        <p:spPr>
          <a:xfrm>
            <a:off x="5148064" y="2420888"/>
            <a:ext cx="576064"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292080" y="2564904"/>
            <a:ext cx="288032"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755576" y="6093296"/>
            <a:ext cx="7200800" cy="144016"/>
          </a:xfrm>
          <a:prstGeom prst="rect">
            <a:avLst/>
          </a:prstGeom>
          <a:pattFill prst="wdUp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956376" y="4221088"/>
            <a:ext cx="216024" cy="2016224"/>
          </a:xfrm>
          <a:prstGeom prst="rect">
            <a:avLst/>
          </a:prstGeom>
          <a:pattFill prst="wdUp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539552" y="4229472"/>
            <a:ext cx="216024" cy="2016224"/>
          </a:xfrm>
          <a:prstGeom prst="rect">
            <a:avLst/>
          </a:prstGeom>
          <a:pattFill prst="wdUp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5148064" y="2276872"/>
            <a:ext cx="576064"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5364088" y="1797968"/>
            <a:ext cx="144016" cy="3071192"/>
          </a:xfrm>
          <a:prstGeom prst="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Manual Operation 29"/>
          <p:cNvSpPr/>
          <p:nvPr/>
        </p:nvSpPr>
        <p:spPr>
          <a:xfrm>
            <a:off x="3851920" y="1160748"/>
            <a:ext cx="288032" cy="504056"/>
          </a:xfrm>
          <a:prstGeom prst="flowChartManualOperat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a:endCxn id="30" idx="0"/>
          </p:cNvCxnSpPr>
          <p:nvPr/>
        </p:nvCxnSpPr>
        <p:spPr>
          <a:xfrm>
            <a:off x="3995936" y="1052736"/>
            <a:ext cx="0" cy="10801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2666697" y="548680"/>
            <a:ext cx="288032" cy="252028"/>
          </a:xfrm>
          <a:prstGeom prst="ellipse">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Elbow Connector 35"/>
          <p:cNvCxnSpPr/>
          <p:nvPr/>
        </p:nvCxnSpPr>
        <p:spPr>
          <a:xfrm>
            <a:off x="3369466" y="1124744"/>
            <a:ext cx="532859" cy="468052"/>
          </a:xfrm>
          <a:prstGeom prst="bentConnector3">
            <a:avLst>
              <a:gd name="adj1" fmla="val 50000"/>
            </a:avLst>
          </a:prstGeom>
          <a:ln w="28575"/>
        </p:spPr>
        <p:style>
          <a:lnRef idx="1">
            <a:schemeClr val="accent1"/>
          </a:lnRef>
          <a:fillRef idx="0">
            <a:schemeClr val="accent1"/>
          </a:fillRef>
          <a:effectRef idx="0">
            <a:schemeClr val="accent1"/>
          </a:effectRef>
          <a:fontRef idx="minor">
            <a:schemeClr val="tx1"/>
          </a:fontRef>
        </p:style>
      </p:cxnSp>
      <p:sp>
        <p:nvSpPr>
          <p:cNvPr id="39" name="Oval 38"/>
          <p:cNvSpPr/>
          <p:nvPr/>
        </p:nvSpPr>
        <p:spPr>
          <a:xfrm>
            <a:off x="3950217" y="1304764"/>
            <a:ext cx="117727" cy="1080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p:cNvCxnSpPr/>
          <p:nvPr/>
        </p:nvCxnSpPr>
        <p:spPr>
          <a:xfrm>
            <a:off x="5436096" y="1052736"/>
            <a:ext cx="0" cy="3816424"/>
          </a:xfrm>
          <a:prstGeom prst="line">
            <a:avLst/>
          </a:prstGeom>
          <a:ln w="57150">
            <a:prstDash val="soli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995936" y="1052736"/>
            <a:ext cx="216024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9" name="Flowchart: Summing Junction 48"/>
          <p:cNvSpPr/>
          <p:nvPr/>
        </p:nvSpPr>
        <p:spPr>
          <a:xfrm>
            <a:off x="6012159" y="476672"/>
            <a:ext cx="432049" cy="432048"/>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6012159" y="908720"/>
            <a:ext cx="432049"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p:cNvCxnSpPr>
            <a:stCxn id="50" idx="0"/>
            <a:endCxn id="50" idx="2"/>
          </p:cNvCxnSpPr>
          <p:nvPr/>
        </p:nvCxnSpPr>
        <p:spPr>
          <a:xfrm>
            <a:off x="6228184" y="908720"/>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50" idx="0"/>
            <a:endCxn id="50" idx="2"/>
          </p:cNvCxnSpPr>
          <p:nvPr/>
        </p:nvCxnSpPr>
        <p:spPr>
          <a:xfrm>
            <a:off x="6228184" y="908720"/>
            <a:ext cx="0" cy="28803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5940152" y="2420888"/>
            <a:ext cx="1944216" cy="216024"/>
          </a:xfrm>
          <a:prstGeom prst="rect">
            <a:avLst/>
          </a:prstGeom>
          <a:pattFill prst="smGrid">
            <a:fgClr>
              <a:schemeClr val="accent1"/>
            </a:fgClr>
            <a:bgClr>
              <a:schemeClr val="bg1"/>
            </a:bgClr>
          </a:patt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an 56"/>
          <p:cNvSpPr/>
          <p:nvPr/>
        </p:nvSpPr>
        <p:spPr>
          <a:xfrm>
            <a:off x="6732240" y="692696"/>
            <a:ext cx="180020" cy="1728192"/>
          </a:xfrm>
          <a:prstGeom prst="can">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alf Frame 58"/>
          <p:cNvSpPr/>
          <p:nvPr/>
        </p:nvSpPr>
        <p:spPr>
          <a:xfrm rot="5400000">
            <a:off x="6192180" y="1196769"/>
            <a:ext cx="504056" cy="504056"/>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62" name="Straight Arrow Connector 61"/>
          <p:cNvCxnSpPr>
            <a:endCxn id="33" idx="7"/>
          </p:cNvCxnSpPr>
          <p:nvPr/>
        </p:nvCxnSpPr>
        <p:spPr>
          <a:xfrm flipV="1">
            <a:off x="2777618" y="585589"/>
            <a:ext cx="134930" cy="89105"/>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63" name="Isosceles Triangle 62"/>
          <p:cNvSpPr/>
          <p:nvPr/>
        </p:nvSpPr>
        <p:spPr>
          <a:xfrm>
            <a:off x="2594689" y="800708"/>
            <a:ext cx="393135" cy="60119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Connector 66"/>
          <p:cNvCxnSpPr/>
          <p:nvPr/>
        </p:nvCxnSpPr>
        <p:spPr>
          <a:xfrm>
            <a:off x="1525460" y="1124744"/>
            <a:ext cx="184400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1331640" y="764704"/>
            <a:ext cx="457176" cy="369332"/>
          </a:xfrm>
          <a:prstGeom prst="rect">
            <a:avLst/>
          </a:prstGeom>
          <a:noFill/>
        </p:spPr>
        <p:txBody>
          <a:bodyPr wrap="none" rtlCol="0">
            <a:spAutoFit/>
          </a:bodyPr>
          <a:lstStyle/>
          <a:p>
            <a:r>
              <a:rPr lang="en-US" dirty="0" smtClean="0"/>
              <a:t>I/A</a:t>
            </a:r>
            <a:endParaRPr lang="en-US" dirty="0"/>
          </a:p>
        </p:txBody>
      </p:sp>
      <p:cxnSp>
        <p:nvCxnSpPr>
          <p:cNvPr id="71" name="Straight Connector 70"/>
          <p:cNvCxnSpPr/>
          <p:nvPr/>
        </p:nvCxnSpPr>
        <p:spPr>
          <a:xfrm>
            <a:off x="1788816" y="1916832"/>
            <a:ext cx="3575272"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2" name="Flowchart: Collate 71"/>
          <p:cNvSpPr/>
          <p:nvPr/>
        </p:nvSpPr>
        <p:spPr>
          <a:xfrm rot="5400000">
            <a:off x="2051720" y="1797968"/>
            <a:ext cx="288032" cy="262880"/>
          </a:xfrm>
          <a:prstGeom prst="flowChartCol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7" name="TextBox 76"/>
          <p:cNvSpPr txBox="1"/>
          <p:nvPr/>
        </p:nvSpPr>
        <p:spPr>
          <a:xfrm>
            <a:off x="1187624" y="1556792"/>
            <a:ext cx="828175" cy="646331"/>
          </a:xfrm>
          <a:prstGeom prst="rect">
            <a:avLst/>
          </a:prstGeom>
          <a:noFill/>
        </p:spPr>
        <p:txBody>
          <a:bodyPr wrap="none" rtlCol="0">
            <a:spAutoFit/>
          </a:bodyPr>
          <a:lstStyle/>
          <a:p>
            <a:r>
              <a:rPr lang="en-US" dirty="0" smtClean="0"/>
              <a:t>Steam </a:t>
            </a:r>
          </a:p>
          <a:p>
            <a:r>
              <a:rPr lang="en-US" dirty="0" smtClean="0"/>
              <a:t>    In</a:t>
            </a:r>
            <a:endParaRPr lang="en-US" dirty="0"/>
          </a:p>
        </p:txBody>
      </p:sp>
      <p:sp>
        <p:nvSpPr>
          <p:cNvPr id="78" name="TextBox 77"/>
          <p:cNvSpPr txBox="1"/>
          <p:nvPr/>
        </p:nvSpPr>
        <p:spPr>
          <a:xfrm>
            <a:off x="5868144" y="1700808"/>
            <a:ext cx="828175" cy="646331"/>
          </a:xfrm>
          <a:prstGeom prst="rect">
            <a:avLst/>
          </a:prstGeom>
          <a:noFill/>
        </p:spPr>
        <p:txBody>
          <a:bodyPr wrap="none" rtlCol="0">
            <a:spAutoFit/>
          </a:bodyPr>
          <a:lstStyle/>
          <a:p>
            <a:r>
              <a:rPr lang="en-US" dirty="0" smtClean="0"/>
              <a:t>Steam </a:t>
            </a:r>
          </a:p>
          <a:p>
            <a:r>
              <a:rPr lang="en-US" dirty="0" smtClean="0"/>
              <a:t>out</a:t>
            </a:r>
            <a:endParaRPr lang="en-US" dirty="0"/>
          </a:p>
        </p:txBody>
      </p:sp>
      <p:cxnSp>
        <p:nvCxnSpPr>
          <p:cNvPr id="80" name="Straight Arrow Connector 79"/>
          <p:cNvCxnSpPr/>
          <p:nvPr/>
        </p:nvCxnSpPr>
        <p:spPr>
          <a:xfrm>
            <a:off x="5508104" y="2060848"/>
            <a:ext cx="432047"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5724127" y="188640"/>
            <a:ext cx="1169616" cy="369332"/>
          </a:xfrm>
          <a:prstGeom prst="rect">
            <a:avLst/>
          </a:prstGeom>
          <a:noFill/>
        </p:spPr>
        <p:txBody>
          <a:bodyPr wrap="none" rtlCol="0">
            <a:spAutoFit/>
          </a:bodyPr>
          <a:lstStyle/>
          <a:p>
            <a:r>
              <a:rPr lang="en-US" dirty="0" smtClean="0"/>
              <a:t>Bubbler LT</a:t>
            </a:r>
            <a:endParaRPr lang="en-US" dirty="0"/>
          </a:p>
        </p:txBody>
      </p:sp>
      <p:sp>
        <p:nvSpPr>
          <p:cNvPr id="82" name="TextBox 81"/>
          <p:cNvSpPr txBox="1"/>
          <p:nvPr/>
        </p:nvSpPr>
        <p:spPr>
          <a:xfrm>
            <a:off x="4259807" y="3933056"/>
            <a:ext cx="816249" cy="400110"/>
          </a:xfrm>
          <a:prstGeom prst="rect">
            <a:avLst/>
          </a:prstGeom>
          <a:noFill/>
        </p:spPr>
        <p:txBody>
          <a:bodyPr wrap="none" rtlCol="0">
            <a:spAutoFit/>
          </a:bodyPr>
          <a:lstStyle/>
          <a:p>
            <a:r>
              <a:rPr lang="en-US" sz="2000" b="1" dirty="0" smtClean="0"/>
              <a:t>T  570</a:t>
            </a:r>
            <a:endParaRPr lang="en-US" sz="2000" b="1" dirty="0"/>
          </a:p>
        </p:txBody>
      </p:sp>
      <p:cxnSp>
        <p:nvCxnSpPr>
          <p:cNvPr id="84" name="Straight Connector 83"/>
          <p:cNvCxnSpPr>
            <a:stCxn id="12" idx="6"/>
          </p:cNvCxnSpPr>
          <p:nvPr/>
        </p:nvCxnSpPr>
        <p:spPr>
          <a:xfrm>
            <a:off x="3203848" y="3356992"/>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13" idx="6"/>
          </p:cNvCxnSpPr>
          <p:nvPr/>
        </p:nvCxnSpPr>
        <p:spPr>
          <a:xfrm>
            <a:off x="3203848" y="472514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flipH="1" flipV="1">
            <a:off x="3347864" y="3356992"/>
            <a:ext cx="2160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3419872" y="4245719"/>
            <a:ext cx="0" cy="4794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3059832" y="3923764"/>
            <a:ext cx="875561" cy="307777"/>
          </a:xfrm>
          <a:prstGeom prst="rect">
            <a:avLst/>
          </a:prstGeom>
          <a:noFill/>
        </p:spPr>
        <p:txBody>
          <a:bodyPr wrap="none" rtlCol="0">
            <a:spAutoFit/>
          </a:bodyPr>
          <a:lstStyle/>
          <a:p>
            <a:r>
              <a:rPr lang="en-US" sz="1400" b="1" dirty="0" smtClean="0"/>
              <a:t>2438 mm</a:t>
            </a:r>
            <a:endParaRPr lang="en-US" sz="1400" b="1" dirty="0"/>
          </a:p>
        </p:txBody>
      </p:sp>
      <p:sp>
        <p:nvSpPr>
          <p:cNvPr id="4" name="Cloud 3"/>
          <p:cNvSpPr/>
          <p:nvPr/>
        </p:nvSpPr>
        <p:spPr>
          <a:xfrm>
            <a:off x="5580112" y="4581128"/>
            <a:ext cx="198022" cy="216024"/>
          </a:xfrm>
          <a:prstGeom prst="cloud">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loud 5"/>
          <p:cNvSpPr/>
          <p:nvPr/>
        </p:nvSpPr>
        <p:spPr>
          <a:xfrm>
            <a:off x="5652120" y="4365104"/>
            <a:ext cx="108012" cy="144016"/>
          </a:xfrm>
          <a:prstGeom prst="cloud">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loud 14"/>
          <p:cNvSpPr/>
          <p:nvPr/>
        </p:nvSpPr>
        <p:spPr>
          <a:xfrm>
            <a:off x="5796136" y="4365104"/>
            <a:ext cx="144016" cy="144016"/>
          </a:xfrm>
          <a:prstGeom prst="cloud">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Cloud 57"/>
          <p:cNvSpPr/>
          <p:nvPr/>
        </p:nvSpPr>
        <p:spPr>
          <a:xfrm>
            <a:off x="5652120" y="4149080"/>
            <a:ext cx="144016" cy="144016"/>
          </a:xfrm>
          <a:prstGeom prst="cloud">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Cloud 59"/>
          <p:cNvSpPr/>
          <p:nvPr/>
        </p:nvSpPr>
        <p:spPr>
          <a:xfrm>
            <a:off x="5976156" y="4077072"/>
            <a:ext cx="108012" cy="144016"/>
          </a:xfrm>
          <a:prstGeom prst="cloud">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Cloud 60"/>
          <p:cNvSpPr/>
          <p:nvPr/>
        </p:nvSpPr>
        <p:spPr>
          <a:xfrm>
            <a:off x="5796136" y="3933056"/>
            <a:ext cx="108012" cy="144016"/>
          </a:xfrm>
          <a:prstGeom prst="cloud">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2267744" y="260648"/>
            <a:ext cx="1089978" cy="369332"/>
          </a:xfrm>
          <a:prstGeom prst="rect">
            <a:avLst/>
          </a:prstGeom>
          <a:noFill/>
        </p:spPr>
        <p:txBody>
          <a:bodyPr wrap="none" rtlCol="0">
            <a:spAutoFit/>
          </a:bodyPr>
          <a:lstStyle/>
          <a:p>
            <a:r>
              <a:rPr lang="en-US" dirty="0" smtClean="0"/>
              <a:t>Regulator</a:t>
            </a:r>
            <a:endParaRPr lang="en-US" dirty="0"/>
          </a:p>
        </p:txBody>
      </p:sp>
      <p:sp>
        <p:nvSpPr>
          <p:cNvPr id="35" name="TextBox 34"/>
          <p:cNvSpPr txBox="1"/>
          <p:nvPr/>
        </p:nvSpPr>
        <p:spPr>
          <a:xfrm>
            <a:off x="3419872" y="692696"/>
            <a:ext cx="1180067" cy="369332"/>
          </a:xfrm>
          <a:prstGeom prst="rect">
            <a:avLst/>
          </a:prstGeom>
          <a:noFill/>
        </p:spPr>
        <p:txBody>
          <a:bodyPr wrap="none" rtlCol="0">
            <a:spAutoFit/>
          </a:bodyPr>
          <a:lstStyle/>
          <a:p>
            <a:r>
              <a:rPr lang="en-US" dirty="0" smtClean="0"/>
              <a:t>Rotameter</a:t>
            </a:r>
            <a:endParaRPr lang="en-US" dirty="0"/>
          </a:p>
        </p:txBody>
      </p:sp>
    </p:spTree>
    <p:extLst>
      <p:ext uri="{BB962C8B-B14F-4D97-AF65-F5344CB8AC3E}">
        <p14:creationId xmlns:p14="http://schemas.microsoft.com/office/powerpoint/2010/main" val="700725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76672"/>
            <a:ext cx="8220075" cy="6229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flipH="1">
            <a:off x="5940152" y="2708920"/>
            <a:ext cx="504056"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444208" y="2492896"/>
            <a:ext cx="1913409" cy="369332"/>
          </a:xfrm>
          <a:prstGeom prst="rect">
            <a:avLst/>
          </a:prstGeom>
          <a:noFill/>
        </p:spPr>
        <p:txBody>
          <a:bodyPr wrap="none" rtlCol="0">
            <a:spAutoFit/>
          </a:bodyPr>
          <a:lstStyle/>
          <a:p>
            <a:r>
              <a:rPr lang="en-US" b="1" dirty="0" smtClean="0"/>
              <a:t>Connection flange</a:t>
            </a:r>
            <a:endParaRPr lang="en-US" b="1" dirty="0"/>
          </a:p>
        </p:txBody>
      </p:sp>
      <p:sp>
        <p:nvSpPr>
          <p:cNvPr id="9" name="TextBox 8"/>
          <p:cNvSpPr txBox="1"/>
          <p:nvPr/>
        </p:nvSpPr>
        <p:spPr>
          <a:xfrm>
            <a:off x="1979712" y="5013176"/>
            <a:ext cx="1584176" cy="584775"/>
          </a:xfrm>
          <a:prstGeom prst="rect">
            <a:avLst/>
          </a:prstGeom>
          <a:noFill/>
        </p:spPr>
        <p:txBody>
          <a:bodyPr wrap="square" rtlCol="0">
            <a:spAutoFit/>
          </a:bodyPr>
          <a:lstStyle/>
          <a:p>
            <a:r>
              <a:rPr lang="en-US" sz="3200" b="1" dirty="0" smtClean="0"/>
              <a:t>T- 570</a:t>
            </a:r>
            <a:endParaRPr lang="en-US" sz="3200" b="1" dirty="0"/>
          </a:p>
        </p:txBody>
      </p:sp>
    </p:spTree>
    <p:extLst>
      <p:ext uri="{BB962C8B-B14F-4D97-AF65-F5344CB8AC3E}">
        <p14:creationId xmlns:p14="http://schemas.microsoft.com/office/powerpoint/2010/main" val="907917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7327097" cy="2215991"/>
          </a:xfrm>
          <a:prstGeom prst="rect">
            <a:avLst/>
          </a:prstGeom>
          <a:noFill/>
        </p:spPr>
        <p:txBody>
          <a:bodyPr wrap="square" rtlCol="0">
            <a:spAutoFit/>
          </a:bodyPr>
          <a:lstStyle/>
          <a:p>
            <a:endParaRPr lang="en-US" dirty="0"/>
          </a:p>
          <a:p>
            <a:r>
              <a:rPr lang="en-US" sz="2400" b="1" dirty="0">
                <a:solidFill>
                  <a:srgbClr val="00B050"/>
                </a:solidFill>
              </a:rPr>
              <a:t>Advantages:</a:t>
            </a:r>
          </a:p>
          <a:p>
            <a:r>
              <a:rPr lang="en-US" sz="2400" b="1" dirty="0">
                <a:solidFill>
                  <a:srgbClr val="00B050"/>
                </a:solidFill>
              </a:rPr>
              <a:t>High Accuracy and Stability. </a:t>
            </a:r>
          </a:p>
          <a:p>
            <a:r>
              <a:rPr lang="en-US" sz="2400" b="1" dirty="0">
                <a:solidFill>
                  <a:srgbClr val="00B050"/>
                </a:solidFill>
              </a:rPr>
              <a:t>Unaffected by Foam and Vapors. </a:t>
            </a:r>
          </a:p>
          <a:p>
            <a:r>
              <a:rPr lang="en-US" sz="2400" b="1" dirty="0">
                <a:solidFill>
                  <a:srgbClr val="00B050"/>
                </a:solidFill>
              </a:rPr>
              <a:t>Excellent for hazardous, high temperature </a:t>
            </a:r>
          </a:p>
          <a:p>
            <a:r>
              <a:rPr lang="en-US" sz="2400" b="1" dirty="0">
                <a:solidFill>
                  <a:srgbClr val="00B050"/>
                </a:solidFill>
              </a:rPr>
              <a:t>and corrosive media process </a:t>
            </a:r>
            <a:r>
              <a:rPr lang="en-US" sz="2400" b="1" dirty="0" smtClean="0">
                <a:solidFill>
                  <a:srgbClr val="00B050"/>
                </a:solidFill>
              </a:rPr>
              <a:t>.</a:t>
            </a:r>
            <a:endParaRPr lang="en-US" sz="2400" b="1" dirty="0">
              <a:solidFill>
                <a:srgbClr val="00B050"/>
              </a:solidFill>
            </a:endParaRPr>
          </a:p>
        </p:txBody>
      </p:sp>
      <p:sp>
        <p:nvSpPr>
          <p:cNvPr id="3" name="TextBox 2"/>
          <p:cNvSpPr txBox="1"/>
          <p:nvPr/>
        </p:nvSpPr>
        <p:spPr>
          <a:xfrm>
            <a:off x="1187624" y="3717032"/>
            <a:ext cx="6552728" cy="1938992"/>
          </a:xfrm>
          <a:prstGeom prst="rect">
            <a:avLst/>
          </a:prstGeom>
          <a:noFill/>
        </p:spPr>
        <p:txBody>
          <a:bodyPr wrap="square" rtlCol="0">
            <a:spAutoFit/>
          </a:bodyPr>
          <a:lstStyle/>
          <a:p>
            <a:r>
              <a:rPr lang="en-US" sz="2400" b="1" dirty="0">
                <a:solidFill>
                  <a:srgbClr val="FF0000"/>
                </a:solidFill>
              </a:rPr>
              <a:t>Disadvantages:</a:t>
            </a:r>
          </a:p>
          <a:p>
            <a:r>
              <a:rPr lang="en-US" sz="2400" b="1" dirty="0">
                <a:solidFill>
                  <a:srgbClr val="FF0000"/>
                </a:solidFill>
              </a:rPr>
              <a:t>The tip of the pipe can collect material from </a:t>
            </a:r>
            <a:endParaRPr lang="en-US" sz="2400" b="1" dirty="0" smtClean="0">
              <a:solidFill>
                <a:srgbClr val="FF0000"/>
              </a:solidFill>
            </a:endParaRPr>
          </a:p>
          <a:p>
            <a:r>
              <a:rPr lang="en-US" sz="2400" b="1" dirty="0" smtClean="0">
                <a:solidFill>
                  <a:srgbClr val="FF0000"/>
                </a:solidFill>
              </a:rPr>
              <a:t>the </a:t>
            </a:r>
            <a:r>
              <a:rPr lang="en-US" sz="2400" b="1" dirty="0">
                <a:solidFill>
                  <a:srgbClr val="FF0000"/>
                </a:solidFill>
              </a:rPr>
              <a:t>process, </a:t>
            </a:r>
            <a:r>
              <a:rPr lang="en-US" sz="2400" b="1" dirty="0" smtClean="0">
                <a:solidFill>
                  <a:srgbClr val="FF0000"/>
                </a:solidFill>
              </a:rPr>
              <a:t>solidify</a:t>
            </a:r>
            <a:r>
              <a:rPr lang="en-US" sz="2400" b="1" dirty="0">
                <a:solidFill>
                  <a:srgbClr val="FF0000"/>
                </a:solidFill>
              </a:rPr>
              <a:t>, and plug the hole, hence regular checking air flow </a:t>
            </a:r>
            <a:r>
              <a:rPr lang="en-US" sz="2400" b="1" dirty="0" smtClean="0">
                <a:solidFill>
                  <a:srgbClr val="FF0000"/>
                </a:solidFill>
              </a:rPr>
              <a:t>is </a:t>
            </a:r>
            <a:r>
              <a:rPr lang="en-US" sz="2400" b="1" dirty="0">
                <a:solidFill>
                  <a:srgbClr val="FF0000"/>
                </a:solidFill>
              </a:rPr>
              <a:t>only disadvantage of bubble level transmitter.</a:t>
            </a:r>
          </a:p>
        </p:txBody>
      </p:sp>
    </p:spTree>
    <p:extLst>
      <p:ext uri="{BB962C8B-B14F-4D97-AF65-F5344CB8AC3E}">
        <p14:creationId xmlns:p14="http://schemas.microsoft.com/office/powerpoint/2010/main" val="3750086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1385481"/>
            <a:ext cx="6980629" cy="707886"/>
          </a:xfrm>
          <a:prstGeom prst="rect">
            <a:avLst/>
          </a:prstGeom>
          <a:noFill/>
        </p:spPr>
        <p:txBody>
          <a:bodyPr wrap="none" rtlCol="0">
            <a:spAutoFit/>
          </a:bodyPr>
          <a:lstStyle/>
          <a:p>
            <a:r>
              <a:rPr lang="en-US" sz="4000" dirty="0" smtClean="0">
                <a:solidFill>
                  <a:schemeClr val="accent1">
                    <a:lumMod val="75000"/>
                  </a:schemeClr>
                </a:solidFill>
                <a:effectLst>
                  <a:outerShdw blurRad="38100" dist="38100" dir="2700000" algn="tl">
                    <a:srgbClr val="000000">
                      <a:alpha val="43137"/>
                    </a:srgbClr>
                  </a:outerShdw>
                </a:effectLst>
              </a:rPr>
              <a:t>Special benefit for  IBR-CS2 Plant</a:t>
            </a:r>
          </a:p>
        </p:txBody>
      </p:sp>
      <p:sp>
        <p:nvSpPr>
          <p:cNvPr id="3" name="TextBox 2"/>
          <p:cNvSpPr txBox="1"/>
          <p:nvPr/>
        </p:nvSpPr>
        <p:spPr>
          <a:xfrm>
            <a:off x="1043609" y="2765246"/>
            <a:ext cx="7272807" cy="1815882"/>
          </a:xfrm>
          <a:prstGeom prst="rect">
            <a:avLst/>
          </a:prstGeom>
          <a:noFill/>
        </p:spPr>
        <p:txBody>
          <a:bodyPr wrap="square" rtlCol="0">
            <a:spAutoFit/>
          </a:bodyPr>
          <a:lstStyle/>
          <a:p>
            <a:pPr algn="ctr"/>
            <a:r>
              <a:rPr lang="en-US" sz="2800" b="1" dirty="0">
                <a:solidFill>
                  <a:srgbClr val="00B0F0"/>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presence of redundant level indication at the vessel </a:t>
            </a:r>
            <a:r>
              <a:rPr lang="en-US" sz="2800" b="1" dirty="0" smtClean="0">
                <a:solidFill>
                  <a:srgbClr val="00B0F0"/>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T-570  develop </a:t>
            </a:r>
            <a:r>
              <a:rPr lang="en-US" sz="2800" b="1" dirty="0">
                <a:solidFill>
                  <a:srgbClr val="00B0F0"/>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trust to user about the actual level without having to carry out </a:t>
            </a:r>
            <a:r>
              <a:rPr lang="en-US" sz="2800" b="1" dirty="0" smtClean="0">
                <a:solidFill>
                  <a:srgbClr val="00B0F0"/>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dipstick </a:t>
            </a:r>
            <a:r>
              <a:rPr lang="en-US" sz="2800" b="1" dirty="0">
                <a:solidFill>
                  <a:srgbClr val="00B0F0"/>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measurements</a:t>
            </a:r>
          </a:p>
        </p:txBody>
      </p:sp>
    </p:spTree>
    <p:extLst>
      <p:ext uri="{BB962C8B-B14F-4D97-AF65-F5344CB8AC3E}">
        <p14:creationId xmlns:p14="http://schemas.microsoft.com/office/powerpoint/2010/main" val="3414104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724615"/>
            <a:ext cx="8208912" cy="830997"/>
          </a:xfrm>
          <a:prstGeom prst="rect">
            <a:avLst/>
          </a:prstGeom>
          <a:noFill/>
        </p:spPr>
        <p:txBody>
          <a:bodyPr wrap="square" rtlCol="0">
            <a:spAutoFit/>
          </a:bodyPr>
          <a:lstStyle/>
          <a:p>
            <a:pPr algn="ctr">
              <a:spcAft>
                <a:spcPts val="600"/>
              </a:spcAft>
            </a:pPr>
            <a:r>
              <a:rPr lang="en-US" sz="2400" b="1" dirty="0" smtClean="0">
                <a:solidFill>
                  <a:srgbClr val="00B0F0"/>
                </a:solidFill>
                <a:latin typeface="Arial Rounded MT Bold" panose="020F0704030504030204" pitchFamily="34" charset="0"/>
              </a:rPr>
              <a:t>Spend money for safety reason always the best investment</a:t>
            </a:r>
            <a:endParaRPr lang="en-US" sz="2400" b="1" dirty="0">
              <a:solidFill>
                <a:srgbClr val="00B0F0"/>
              </a:solidFill>
              <a:latin typeface="Arial Rounded MT Bold" panose="020F0704030504030204" pitchFamily="34" charset="0"/>
            </a:endParaRPr>
          </a:p>
        </p:txBody>
      </p:sp>
      <p:sp>
        <p:nvSpPr>
          <p:cNvPr id="3" name="TextBox 2"/>
          <p:cNvSpPr txBox="1"/>
          <p:nvPr/>
        </p:nvSpPr>
        <p:spPr>
          <a:xfrm>
            <a:off x="1259632" y="620688"/>
            <a:ext cx="6980629" cy="707886"/>
          </a:xfrm>
          <a:prstGeom prst="rect">
            <a:avLst/>
          </a:prstGeom>
          <a:noFill/>
        </p:spPr>
        <p:txBody>
          <a:bodyPr wrap="none" rtlCol="0">
            <a:spAutoFit/>
          </a:bodyPr>
          <a:lstStyle/>
          <a:p>
            <a:r>
              <a:rPr lang="en-US" sz="4000" dirty="0" smtClean="0">
                <a:solidFill>
                  <a:schemeClr val="accent1">
                    <a:lumMod val="75000"/>
                  </a:schemeClr>
                </a:solidFill>
                <a:effectLst>
                  <a:outerShdw blurRad="38100" dist="38100" dir="2700000" algn="tl">
                    <a:srgbClr val="000000">
                      <a:alpha val="43137"/>
                    </a:srgbClr>
                  </a:outerShdw>
                </a:effectLst>
              </a:rPr>
              <a:t>Special benefit for  IBR-CS2 Plant</a:t>
            </a:r>
          </a:p>
        </p:txBody>
      </p:sp>
      <p:sp>
        <p:nvSpPr>
          <p:cNvPr id="4" name="TextBox 3"/>
          <p:cNvSpPr txBox="1"/>
          <p:nvPr/>
        </p:nvSpPr>
        <p:spPr>
          <a:xfrm>
            <a:off x="1104501" y="3356992"/>
            <a:ext cx="6923883" cy="954107"/>
          </a:xfrm>
          <a:prstGeom prst="rect">
            <a:avLst/>
          </a:prstGeom>
          <a:noFill/>
        </p:spPr>
        <p:txBody>
          <a:bodyPr wrap="none" rtlCol="0">
            <a:spAutoFit/>
          </a:bodyPr>
          <a:lstStyle/>
          <a:p>
            <a:pPr algn="ctr"/>
            <a:r>
              <a:rPr lang="en-US" sz="2800" b="1" dirty="0" smtClean="0">
                <a:solidFill>
                  <a:srgbClr val="C00000"/>
                </a:solidFill>
                <a:latin typeface="Arial Black" panose="020B0A04020102020204" pitchFamily="34" charset="0"/>
              </a:rPr>
              <a:t>Let's </a:t>
            </a:r>
            <a:r>
              <a:rPr lang="en-US" sz="2800" b="1" dirty="0">
                <a:solidFill>
                  <a:srgbClr val="C00000"/>
                </a:solidFill>
                <a:latin typeface="Arial Black" panose="020B0A04020102020204" pitchFamily="34" charset="0"/>
              </a:rPr>
              <a:t>leave dipstick measurement </a:t>
            </a:r>
            <a:endParaRPr lang="en-US" sz="2800" b="1" dirty="0" smtClean="0">
              <a:solidFill>
                <a:srgbClr val="C00000"/>
              </a:solidFill>
              <a:latin typeface="Arial Black" panose="020B0A04020102020204" pitchFamily="34" charset="0"/>
            </a:endParaRPr>
          </a:p>
          <a:p>
            <a:pPr algn="ctr"/>
            <a:r>
              <a:rPr lang="en-US" sz="2800" b="1" dirty="0" smtClean="0">
                <a:solidFill>
                  <a:srgbClr val="C00000"/>
                </a:solidFill>
                <a:latin typeface="Arial Black" panose="020B0A04020102020204" pitchFamily="34" charset="0"/>
              </a:rPr>
              <a:t>forever</a:t>
            </a:r>
            <a:endParaRPr lang="en-US" sz="2800" b="1" dirty="0">
              <a:solidFill>
                <a:srgbClr val="C00000"/>
              </a:solidFill>
              <a:latin typeface="Arial Black" panose="020B0A0402010202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426" y="4100622"/>
            <a:ext cx="1962150"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4686752"/>
            <a:ext cx="4918642" cy="1452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loud 10"/>
          <p:cNvSpPr/>
          <p:nvPr/>
        </p:nvSpPr>
        <p:spPr>
          <a:xfrm>
            <a:off x="2627784" y="5229200"/>
            <a:ext cx="216024" cy="216024"/>
          </a:xfrm>
          <a:prstGeom prst="clou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loud 11"/>
          <p:cNvSpPr/>
          <p:nvPr/>
        </p:nvSpPr>
        <p:spPr>
          <a:xfrm>
            <a:off x="2123728" y="5157192"/>
            <a:ext cx="108012" cy="102461"/>
          </a:xfrm>
          <a:prstGeom prst="cloud">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loud 12"/>
          <p:cNvSpPr/>
          <p:nvPr/>
        </p:nvSpPr>
        <p:spPr>
          <a:xfrm>
            <a:off x="2411760" y="5229201"/>
            <a:ext cx="216024" cy="183662"/>
          </a:xfrm>
          <a:prstGeom prst="clou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loud 13"/>
          <p:cNvSpPr/>
          <p:nvPr/>
        </p:nvSpPr>
        <p:spPr>
          <a:xfrm>
            <a:off x="2231740" y="5229200"/>
            <a:ext cx="180020" cy="108012"/>
          </a:xfrm>
          <a:prstGeom prst="clou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039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241</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 user</dc:creator>
  <cp:lastModifiedBy>asus user</cp:lastModifiedBy>
  <cp:revision>25</cp:revision>
  <dcterms:created xsi:type="dcterms:W3CDTF">2022-04-07T06:55:21Z</dcterms:created>
  <dcterms:modified xsi:type="dcterms:W3CDTF">2022-04-16T01:57:58Z</dcterms:modified>
</cp:coreProperties>
</file>